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74" r:id="rId5"/>
    <p:sldId id="275" r:id="rId6"/>
    <p:sldId id="276" r:id="rId7"/>
    <p:sldId id="277" r:id="rId8"/>
    <p:sldId id="296" r:id="rId9"/>
    <p:sldId id="287" r:id="rId10"/>
    <p:sldId id="288" r:id="rId11"/>
    <p:sldId id="278" r:id="rId12"/>
    <p:sldId id="279" r:id="rId13"/>
    <p:sldId id="280" r:id="rId14"/>
    <p:sldId id="281" r:id="rId15"/>
    <p:sldId id="282" r:id="rId16"/>
    <p:sldId id="283" r:id="rId17"/>
    <p:sldId id="284" r:id="rId18"/>
    <p:sldId id="285" r:id="rId19"/>
    <p:sldId id="289" r:id="rId20"/>
    <p:sldId id="290" r:id="rId21"/>
    <p:sldId id="291" r:id="rId22"/>
    <p:sldId id="292" r:id="rId23"/>
    <p:sldId id="297" r:id="rId24"/>
    <p:sldId id="293" r:id="rId25"/>
    <p:sldId id="294" r:id="rId26"/>
    <p:sldId id="295" r:id="rId27"/>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aib M Khan" userId="539a85c9-254b-44b5-bd58-c188d0a1ae4a" providerId="ADAL" clId="{15CBE5E5-E7F2-4E41-93E5-E1A76A667023}"/>
    <pc:docChg chg="custSel modSld">
      <pc:chgData name="Shoaib M Khan" userId="539a85c9-254b-44b5-bd58-c188d0a1ae4a" providerId="ADAL" clId="{15CBE5E5-E7F2-4E41-93E5-E1A76A667023}" dt="2023-04-26T07:42:59.671" v="21" actId="20577"/>
      <pc:docMkLst>
        <pc:docMk/>
      </pc:docMkLst>
      <pc:sldChg chg="modSp mod">
        <pc:chgData name="Shoaib M Khan" userId="539a85c9-254b-44b5-bd58-c188d0a1ae4a" providerId="ADAL" clId="{15CBE5E5-E7F2-4E41-93E5-E1A76A667023}" dt="2023-04-26T07:42:59.671" v="21" actId="20577"/>
        <pc:sldMkLst>
          <pc:docMk/>
          <pc:sldMk cId="1351734647" sldId="258"/>
        </pc:sldMkLst>
        <pc:spChg chg="mod">
          <ac:chgData name="Shoaib M Khan" userId="539a85c9-254b-44b5-bd58-c188d0a1ae4a" providerId="ADAL" clId="{15CBE5E5-E7F2-4E41-93E5-E1A76A667023}" dt="2023-04-26T07:42:59.671" v="21" actId="20577"/>
          <ac:spMkLst>
            <pc:docMk/>
            <pc:sldMk cId="1351734647" sldId="258"/>
            <ac:spMk id="3" creationId="{2EA12B6C-4DC9-8CBC-DE38-BC8A14B0F8B3}"/>
          </ac:spMkLst>
        </pc:spChg>
      </pc:sldChg>
      <pc:sldChg chg="addSp delSp modSp mod">
        <pc:chgData name="Shoaib M Khan" userId="539a85c9-254b-44b5-bd58-c188d0a1ae4a" providerId="ADAL" clId="{15CBE5E5-E7F2-4E41-93E5-E1A76A667023}" dt="2023-04-26T07:34:44.513" v="2" actId="22"/>
        <pc:sldMkLst>
          <pc:docMk/>
          <pc:sldMk cId="0" sldId="293"/>
        </pc:sldMkLst>
        <pc:spChg chg="add del mod">
          <ac:chgData name="Shoaib M Khan" userId="539a85c9-254b-44b5-bd58-c188d0a1ae4a" providerId="ADAL" clId="{15CBE5E5-E7F2-4E41-93E5-E1A76A667023}" dt="2023-04-26T07:34:44.513" v="2" actId="22"/>
          <ac:spMkLst>
            <pc:docMk/>
            <pc:sldMk cId="0" sldId="293"/>
            <ac:spMk id="4" creationId="{ACAB7136-413E-97B7-523A-24B321A0BE5A}"/>
          </ac:spMkLst>
        </pc:spChg>
        <pc:spChg chg="del">
          <ac:chgData name="Shoaib M Khan" userId="539a85c9-254b-44b5-bd58-c188d0a1ae4a" providerId="ADAL" clId="{15CBE5E5-E7F2-4E41-93E5-E1A76A667023}" dt="2023-04-26T07:33:56.716" v="0" actId="478"/>
          <ac:spMkLst>
            <pc:docMk/>
            <pc:sldMk cId="0" sldId="293"/>
            <ac:spMk id="31748" creationId="{ABBEA1B1-CD9E-4716-B81A-3455DBD65F9C}"/>
          </ac:spMkLst>
        </pc:spChg>
        <pc:picChg chg="add mod ord">
          <ac:chgData name="Shoaib M Khan" userId="539a85c9-254b-44b5-bd58-c188d0a1ae4a" providerId="ADAL" clId="{15CBE5E5-E7F2-4E41-93E5-E1A76A667023}" dt="2023-04-26T07:34:44.513" v="2" actId="22"/>
          <ac:picMkLst>
            <pc:docMk/>
            <pc:sldMk cId="0" sldId="293"/>
            <ac:picMk id="6" creationId="{9DD04828-C693-342E-E4FE-AFB635B873BD}"/>
          </ac:picMkLst>
        </pc:picChg>
        <pc:picChg chg="del">
          <ac:chgData name="Shoaib M Khan" userId="539a85c9-254b-44b5-bd58-c188d0a1ae4a" providerId="ADAL" clId="{15CBE5E5-E7F2-4E41-93E5-E1A76A667023}" dt="2023-04-26T07:34:42.120" v="1" actId="478"/>
          <ac:picMkLst>
            <pc:docMk/>
            <pc:sldMk cId="0" sldId="293"/>
            <ac:picMk id="31747" creationId="{E354930C-34BE-BF2E-C9AF-6CB6D9FB72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C7085-6192-43D8-ACA8-A3DD33EA108E}" type="datetimeFigureOut">
              <a:rPr lang="en-PK" smtClean="0"/>
              <a:t>26/04/2023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C2B7C-E7FA-4988-BE65-2CFD2734115B}" type="slidenum">
              <a:rPr lang="en-PK" smtClean="0"/>
              <a:t>‹#›</a:t>
            </a:fld>
            <a:endParaRPr lang="en-PK"/>
          </a:p>
        </p:txBody>
      </p:sp>
    </p:spTree>
    <p:extLst>
      <p:ext uri="{BB962C8B-B14F-4D97-AF65-F5344CB8AC3E}">
        <p14:creationId xmlns:p14="http://schemas.microsoft.com/office/powerpoint/2010/main" val="107605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FF4B-A59F-4E70-2F9F-3CBFD4D40C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A4702034-E30F-A47C-5703-B469F7DDF2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47716EAE-67E1-FDC7-B960-0094AAB8DC87}"/>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5" name="Footer Placeholder 4">
            <a:extLst>
              <a:ext uri="{FF2B5EF4-FFF2-40B4-BE49-F238E27FC236}">
                <a16:creationId xmlns:a16="http://schemas.microsoft.com/office/drawing/2014/main" id="{019C6887-1084-1C2C-EFA4-068FBBF9B5A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1D3C503-E4E3-7CEC-F4FF-94C58CFB92C5}"/>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208043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48BE-3280-D024-8B14-B5D124F5CA44}"/>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37643578-31DF-ED02-0E35-B04217A7BF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9B02659-E853-530B-AC94-0FCF757C2330}"/>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5" name="Footer Placeholder 4">
            <a:extLst>
              <a:ext uri="{FF2B5EF4-FFF2-40B4-BE49-F238E27FC236}">
                <a16:creationId xmlns:a16="http://schemas.microsoft.com/office/drawing/2014/main" id="{5193487D-384B-FBB1-E4A2-6FF56E1B4515}"/>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FDAD35B-AA8C-A5C5-8F18-BBBB4B6A5A61}"/>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295201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30C071-7742-397B-161E-270F492964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0F2D4496-198B-152A-742F-4141A73102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FCF6EFA-6DB5-37C1-91AD-3533390F75E9}"/>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5" name="Footer Placeholder 4">
            <a:extLst>
              <a:ext uri="{FF2B5EF4-FFF2-40B4-BE49-F238E27FC236}">
                <a16:creationId xmlns:a16="http://schemas.microsoft.com/office/drawing/2014/main" id="{2F6EBFEC-0F75-F97F-7B50-11756292F53C}"/>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EFFB4DB-BA6A-EC8F-5D79-FEB014DF1B87}"/>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43692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A50A-B693-CB3B-C879-F1084CCA32D2}"/>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64F14BCE-B8E8-FA6A-FC8E-0A7F3BCEDB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17A4890-784F-0724-A0A8-EDE7E5B0DFBF}"/>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5" name="Footer Placeholder 4">
            <a:extLst>
              <a:ext uri="{FF2B5EF4-FFF2-40B4-BE49-F238E27FC236}">
                <a16:creationId xmlns:a16="http://schemas.microsoft.com/office/drawing/2014/main" id="{7E6DE3D2-0C4E-EC60-3B31-7706A0BB12DB}"/>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86078D7-4F8E-6AE9-22EC-57BA813B0CB3}"/>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835126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B713-45B9-B34D-62A5-8CA48D062E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07AC4DB1-BFEF-B9D3-3F20-EA3F3B4CBD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DBF6B-C2F8-B04E-474B-43EC063514EE}"/>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5" name="Footer Placeholder 4">
            <a:extLst>
              <a:ext uri="{FF2B5EF4-FFF2-40B4-BE49-F238E27FC236}">
                <a16:creationId xmlns:a16="http://schemas.microsoft.com/office/drawing/2014/main" id="{C1481133-8772-273B-7AE1-8DC115C62CE7}"/>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EE122DD-E6FF-2958-9A43-7EC7E89C8838}"/>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782946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1B22-30A7-EEB6-68E8-812BEAB397A2}"/>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B44AEA3D-4DDE-1CB7-0C3B-13D20AF189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48235A4F-36E8-9F6D-A7D1-50A352800F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2897CCCE-1E6C-2075-8CD9-59EBF8B36033}"/>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6" name="Footer Placeholder 5">
            <a:extLst>
              <a:ext uri="{FF2B5EF4-FFF2-40B4-BE49-F238E27FC236}">
                <a16:creationId xmlns:a16="http://schemas.microsoft.com/office/drawing/2014/main" id="{085EC5EF-F15D-A255-A744-FF93AA0D190D}"/>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0B20F66E-58FC-05D4-94B8-ED408043234D}"/>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831704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C31BB-AADF-16AC-6D52-AA4D6320C6C1}"/>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D77C83C4-3131-ECF1-28C7-6BE5721D2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1DAC56-E6F7-90E9-C8EC-B384A9448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7D7C89F9-F012-7122-9169-A2E85EBA9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4A6B44-DED1-A0F7-5FA7-3DB6D1027E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5320A2F0-D8FF-FF14-E329-39B0ACD2EDA9}"/>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8" name="Footer Placeholder 7">
            <a:extLst>
              <a:ext uri="{FF2B5EF4-FFF2-40B4-BE49-F238E27FC236}">
                <a16:creationId xmlns:a16="http://schemas.microsoft.com/office/drawing/2014/main" id="{B94125AF-BC9E-0CC8-39F3-D033E3C3D274}"/>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FE017916-C618-7A11-0730-861AE8333929}"/>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3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EC3E-D0E2-C800-80C0-C73258608E7A}"/>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CE05124E-D1D8-D0E1-2E93-A8332612F474}"/>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4" name="Footer Placeholder 3">
            <a:extLst>
              <a:ext uri="{FF2B5EF4-FFF2-40B4-BE49-F238E27FC236}">
                <a16:creationId xmlns:a16="http://schemas.microsoft.com/office/drawing/2014/main" id="{C781451A-688B-5970-87F5-DAEEC93B3324}"/>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D36E7740-58D3-AB73-14D2-6FB3E810998E}"/>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466445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9F62FF-1E38-0E00-55AA-542461373CA8}"/>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3" name="Footer Placeholder 2">
            <a:extLst>
              <a:ext uri="{FF2B5EF4-FFF2-40B4-BE49-F238E27FC236}">
                <a16:creationId xmlns:a16="http://schemas.microsoft.com/office/drawing/2014/main" id="{08D53DEB-5211-9F91-6F4B-C883001783C1}"/>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ABA29933-984E-E4EA-86F8-787639E1BDD3}"/>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536062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2BB90-147B-2CDD-494D-70136E576B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EB63B6C3-48F9-25F1-EA79-F7E80E09E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0FC71005-BF0A-151B-F1FC-A851484F0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FEE44-8F1E-1594-F8EB-454125FE1B45}"/>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6" name="Footer Placeholder 5">
            <a:extLst>
              <a:ext uri="{FF2B5EF4-FFF2-40B4-BE49-F238E27FC236}">
                <a16:creationId xmlns:a16="http://schemas.microsoft.com/office/drawing/2014/main" id="{FEFCFB78-286C-3F05-AD58-EA0A9C0D653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44E3A44-F3EC-5925-452B-2D7BA3167864}"/>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2818687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4892-D507-3975-8E97-E7A6CD66A0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FEFCCE36-424A-AC60-168A-FBBDBAA391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51D43FE7-22B5-33EC-ADC8-400458349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BE8C92-6715-87E7-089C-2413850012C7}"/>
              </a:ext>
            </a:extLst>
          </p:cNvPr>
          <p:cNvSpPr>
            <a:spLocks noGrp="1"/>
          </p:cNvSpPr>
          <p:nvPr>
            <p:ph type="dt" sz="half" idx="10"/>
          </p:nvPr>
        </p:nvSpPr>
        <p:spPr/>
        <p:txBody>
          <a:bodyPr/>
          <a:lstStyle/>
          <a:p>
            <a:fld id="{C0134BC4-8A57-495F-A348-322C03E64F57}" type="datetimeFigureOut">
              <a:rPr lang="en-PK" smtClean="0"/>
              <a:t>26/04/2023</a:t>
            </a:fld>
            <a:endParaRPr lang="en-PK"/>
          </a:p>
        </p:txBody>
      </p:sp>
      <p:sp>
        <p:nvSpPr>
          <p:cNvPr id="6" name="Footer Placeholder 5">
            <a:extLst>
              <a:ext uri="{FF2B5EF4-FFF2-40B4-BE49-F238E27FC236}">
                <a16:creationId xmlns:a16="http://schemas.microsoft.com/office/drawing/2014/main" id="{88518603-C4D1-1758-D384-7198E2781F1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F89DD4F5-F2D0-2442-FC20-2B9AF577E41E}"/>
              </a:ext>
            </a:extLst>
          </p:cNvPr>
          <p:cNvSpPr>
            <a:spLocks noGrp="1"/>
          </p:cNvSpPr>
          <p:nvPr>
            <p:ph type="sldNum" sz="quarter" idx="12"/>
          </p:nvPr>
        </p:nvSpPr>
        <p:spPr/>
        <p:txBody>
          <a:bodyPr/>
          <a:lstStyle/>
          <a:p>
            <a:fld id="{CB095561-E069-428A-8475-820CE6D26018}" type="slidenum">
              <a:rPr lang="en-PK" smtClean="0"/>
              <a:t>‹#›</a:t>
            </a:fld>
            <a:endParaRPr lang="en-PK"/>
          </a:p>
        </p:txBody>
      </p:sp>
    </p:spTree>
    <p:extLst>
      <p:ext uri="{BB962C8B-B14F-4D97-AF65-F5344CB8AC3E}">
        <p14:creationId xmlns:p14="http://schemas.microsoft.com/office/powerpoint/2010/main" val="1039871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5546AC-3493-1E5E-F93C-D4CF64E25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9DA9AF7-B9F3-5C8F-AF21-4930CF50E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64E45AE-7B64-82D8-03E5-14A6A2187D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34BC4-8A57-495F-A348-322C03E64F57}" type="datetimeFigureOut">
              <a:rPr lang="en-PK" smtClean="0"/>
              <a:t>26/04/2023</a:t>
            </a:fld>
            <a:endParaRPr lang="en-PK"/>
          </a:p>
        </p:txBody>
      </p:sp>
      <p:sp>
        <p:nvSpPr>
          <p:cNvPr id="5" name="Footer Placeholder 4">
            <a:extLst>
              <a:ext uri="{FF2B5EF4-FFF2-40B4-BE49-F238E27FC236}">
                <a16:creationId xmlns:a16="http://schemas.microsoft.com/office/drawing/2014/main" id="{86205536-A696-164B-298E-41C0BB6B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C07D770F-6D02-5C21-2A4B-D66EEB7E6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95561-E069-428A-8475-820CE6D26018}" type="slidenum">
              <a:rPr lang="en-PK" smtClean="0"/>
              <a:t>‹#›</a:t>
            </a:fld>
            <a:endParaRPr lang="en-PK"/>
          </a:p>
        </p:txBody>
      </p:sp>
    </p:spTree>
    <p:extLst>
      <p:ext uri="{BB962C8B-B14F-4D97-AF65-F5344CB8AC3E}">
        <p14:creationId xmlns:p14="http://schemas.microsoft.com/office/powerpoint/2010/main" val="2492900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0EE31-0DEC-376B-8F44-AC915955C9A8}"/>
              </a:ext>
            </a:extLst>
          </p:cNvPr>
          <p:cNvSpPr>
            <a:spLocks noGrp="1"/>
          </p:cNvSpPr>
          <p:nvPr>
            <p:ph type="title"/>
          </p:nvPr>
        </p:nvSpPr>
        <p:spPr/>
        <p:txBody>
          <a:bodyPr/>
          <a:lstStyle/>
          <a:p>
            <a:r>
              <a:rPr lang="en-US" b="0" i="0" dirty="0">
                <a:solidFill>
                  <a:srgbClr val="292929"/>
                </a:solidFill>
                <a:effectLst/>
                <a:latin typeface="source-serif-pro"/>
              </a:rPr>
              <a:t>K-nearest neighbors (KNN)</a:t>
            </a:r>
            <a:endParaRPr lang="en-PK" dirty="0"/>
          </a:p>
        </p:txBody>
      </p:sp>
      <p:sp>
        <p:nvSpPr>
          <p:cNvPr id="4" name="Content Placeholder 3">
            <a:extLst>
              <a:ext uri="{FF2B5EF4-FFF2-40B4-BE49-F238E27FC236}">
                <a16:creationId xmlns:a16="http://schemas.microsoft.com/office/drawing/2014/main" id="{9D503CD1-B167-3376-C90B-06964B975C1B}"/>
              </a:ext>
            </a:extLst>
          </p:cNvPr>
          <p:cNvSpPr>
            <a:spLocks noGrp="1"/>
          </p:cNvSpPr>
          <p:nvPr>
            <p:ph idx="1"/>
          </p:nvPr>
        </p:nvSpPr>
        <p:spPr/>
        <p:txBody>
          <a:bodyPr/>
          <a:lstStyle/>
          <a:p>
            <a:r>
              <a:rPr lang="en-US" b="0" i="0" dirty="0">
                <a:solidFill>
                  <a:srgbClr val="292929"/>
                </a:solidFill>
                <a:effectLst/>
                <a:latin typeface="source-serif-pro"/>
              </a:rPr>
              <a:t>K-nearest neighbors (KNN) is a type of supervised learning algorithm used for both regression and classification. </a:t>
            </a:r>
          </a:p>
          <a:p>
            <a:r>
              <a:rPr lang="en-US" b="0" i="0" dirty="0">
                <a:solidFill>
                  <a:srgbClr val="292929"/>
                </a:solidFill>
                <a:effectLst/>
                <a:latin typeface="source-serif-pro"/>
              </a:rPr>
              <a:t>KNN tries to predict the correct class for the test data by calculating the distance between the test data and all the training points. Then select the K number of points which is closet to the test data. </a:t>
            </a:r>
          </a:p>
          <a:p>
            <a:r>
              <a:rPr lang="en-US" b="0" i="0" dirty="0">
                <a:solidFill>
                  <a:srgbClr val="292929"/>
                </a:solidFill>
                <a:effectLst/>
                <a:latin typeface="source-serif-pro"/>
              </a:rPr>
              <a:t>The KNN algorithm calculates the probability of the test data belonging to the classes of ‘K’ training data and class holds the highest probability will be selected. </a:t>
            </a:r>
          </a:p>
          <a:p>
            <a:r>
              <a:rPr lang="en-US" b="0" i="0" dirty="0">
                <a:solidFill>
                  <a:srgbClr val="292929"/>
                </a:solidFill>
                <a:effectLst/>
                <a:latin typeface="source-serif-pro"/>
              </a:rPr>
              <a:t>In the case of regression, the value is the mean of the ‘K’ selected training points.</a:t>
            </a:r>
            <a:endParaRPr lang="en-PK" dirty="0"/>
          </a:p>
        </p:txBody>
      </p:sp>
    </p:spTree>
    <p:extLst>
      <p:ext uri="{BB962C8B-B14F-4D97-AF65-F5344CB8AC3E}">
        <p14:creationId xmlns:p14="http://schemas.microsoft.com/office/powerpoint/2010/main" val="3020224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0076-19E6-32F5-BFD3-12C6DCC91456}"/>
              </a:ext>
            </a:extLst>
          </p:cNvPr>
          <p:cNvSpPr>
            <a:spLocks noGrp="1"/>
          </p:cNvSpPr>
          <p:nvPr>
            <p:ph type="title"/>
          </p:nvPr>
        </p:nvSpPr>
        <p:spPr/>
        <p:txBody>
          <a:bodyPr/>
          <a:lstStyle/>
          <a:p>
            <a:pPr>
              <a:defRPr/>
            </a:pPr>
            <a:r>
              <a:rPr lang="en-US" sz="2800" dirty="0"/>
              <a:t>Approximation of discrete-valued target function</a:t>
            </a:r>
            <a:endParaRPr lang="en-PK" dirty="0"/>
          </a:p>
        </p:txBody>
      </p:sp>
      <p:pic>
        <p:nvPicPr>
          <p:cNvPr id="17411" name="Content Placeholder 4">
            <a:extLst>
              <a:ext uri="{FF2B5EF4-FFF2-40B4-BE49-F238E27FC236}">
                <a16:creationId xmlns:a16="http://schemas.microsoft.com/office/drawing/2014/main" id="{AA9C925D-7D28-51D6-DB18-5F536442DC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635125"/>
            <a:ext cx="8229600" cy="442595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99940-D878-3AF0-DE10-774DBB629ED6}"/>
              </a:ext>
            </a:extLst>
          </p:cNvPr>
          <p:cNvSpPr>
            <a:spLocks noGrp="1"/>
          </p:cNvSpPr>
          <p:nvPr>
            <p:ph type="title"/>
          </p:nvPr>
        </p:nvSpPr>
        <p:spPr/>
        <p:txBody>
          <a:bodyPr/>
          <a:lstStyle/>
          <a:p>
            <a:pPr>
              <a:defRPr/>
            </a:pPr>
            <a:r>
              <a:rPr lang="en-US" dirty="0"/>
              <a:t>Hamming Distance for Nominal and binary attributes</a:t>
            </a:r>
            <a:endParaRPr lang="en-PK" dirty="0"/>
          </a:p>
        </p:txBody>
      </p:sp>
      <p:pic>
        <p:nvPicPr>
          <p:cNvPr id="18435" name="Content Placeholder 6">
            <a:extLst>
              <a:ext uri="{FF2B5EF4-FFF2-40B4-BE49-F238E27FC236}">
                <a16:creationId xmlns:a16="http://schemas.microsoft.com/office/drawing/2014/main" id="{F47086C8-3613-B709-9D62-4B39E57EF0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88725" y="2038628"/>
            <a:ext cx="8077200" cy="230505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9391-025B-078D-65EB-8889275221FE}"/>
              </a:ext>
            </a:extLst>
          </p:cNvPr>
          <p:cNvSpPr>
            <a:spLocks noGrp="1"/>
          </p:cNvSpPr>
          <p:nvPr>
            <p:ph type="title"/>
          </p:nvPr>
        </p:nvSpPr>
        <p:spPr/>
        <p:txBody>
          <a:bodyPr/>
          <a:lstStyle/>
          <a:p>
            <a:pPr>
              <a:defRPr/>
            </a:pPr>
            <a:r>
              <a:rPr lang="en-US" sz="4000" dirty="0"/>
              <a:t>Burger liking example using hamming distance</a:t>
            </a:r>
            <a:endParaRPr lang="en-PK" sz="4000" dirty="0"/>
          </a:p>
        </p:txBody>
      </p:sp>
      <p:pic>
        <p:nvPicPr>
          <p:cNvPr id="19459" name="Picture 3">
            <a:extLst>
              <a:ext uri="{FF2B5EF4-FFF2-40B4-BE49-F238E27FC236}">
                <a16:creationId xmlns:a16="http://schemas.microsoft.com/office/drawing/2014/main" id="{9D22CF77-911D-C38D-8C2B-6FE8F61AF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964" y="1752601"/>
            <a:ext cx="7712075"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0358-5650-3261-68EE-86774A0CD93A}"/>
              </a:ext>
            </a:extLst>
          </p:cNvPr>
          <p:cNvSpPr>
            <a:spLocks noGrp="1"/>
          </p:cNvSpPr>
          <p:nvPr>
            <p:ph type="title"/>
          </p:nvPr>
        </p:nvSpPr>
        <p:spPr/>
        <p:txBody>
          <a:bodyPr/>
          <a:lstStyle/>
          <a:p>
            <a:pPr>
              <a:defRPr/>
            </a:pPr>
            <a:r>
              <a:rPr lang="en-US" sz="4000" dirty="0"/>
              <a:t>Burger liking example using hamming distance</a:t>
            </a:r>
            <a:endParaRPr lang="en-PK" dirty="0"/>
          </a:p>
        </p:txBody>
      </p:sp>
      <p:pic>
        <p:nvPicPr>
          <p:cNvPr id="20483" name="Picture 3">
            <a:extLst>
              <a:ext uri="{FF2B5EF4-FFF2-40B4-BE49-F238E27FC236}">
                <a16:creationId xmlns:a16="http://schemas.microsoft.com/office/drawing/2014/main" id="{9D1F6882-C62C-DC9C-E1E6-A792B8A61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80772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824D-C553-F4C1-C74C-6E4E7A6A888F}"/>
              </a:ext>
            </a:extLst>
          </p:cNvPr>
          <p:cNvSpPr>
            <a:spLocks noGrp="1"/>
          </p:cNvSpPr>
          <p:nvPr>
            <p:ph type="title"/>
          </p:nvPr>
        </p:nvSpPr>
        <p:spPr/>
        <p:txBody>
          <a:bodyPr/>
          <a:lstStyle/>
          <a:p>
            <a:pPr>
              <a:defRPr/>
            </a:pPr>
            <a:r>
              <a:rPr lang="en-US" sz="4000" dirty="0"/>
              <a:t>Burger liking example using hamming distance</a:t>
            </a:r>
            <a:endParaRPr lang="en-PK" dirty="0"/>
          </a:p>
        </p:txBody>
      </p:sp>
      <p:pic>
        <p:nvPicPr>
          <p:cNvPr id="21507" name="Content Placeholder 4">
            <a:extLst>
              <a:ext uri="{FF2B5EF4-FFF2-40B4-BE49-F238E27FC236}">
                <a16:creationId xmlns:a16="http://schemas.microsoft.com/office/drawing/2014/main" id="{A8D29F9B-BC2F-B46A-7E1B-4C096671A1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278064"/>
            <a:ext cx="8229600" cy="314007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5620-28FA-B196-F1C3-D98C42AF3465}"/>
              </a:ext>
            </a:extLst>
          </p:cNvPr>
          <p:cNvSpPr>
            <a:spLocks noGrp="1"/>
          </p:cNvSpPr>
          <p:nvPr>
            <p:ph type="title"/>
          </p:nvPr>
        </p:nvSpPr>
        <p:spPr/>
        <p:txBody>
          <a:bodyPr/>
          <a:lstStyle/>
          <a:p>
            <a:pPr>
              <a:defRPr/>
            </a:pPr>
            <a:r>
              <a:rPr lang="en-US" dirty="0"/>
              <a:t>Weighted similarity measure</a:t>
            </a:r>
            <a:endParaRPr lang="en-PK" dirty="0"/>
          </a:p>
        </p:txBody>
      </p:sp>
      <p:pic>
        <p:nvPicPr>
          <p:cNvPr id="22531" name="Content Placeholder 4">
            <a:extLst>
              <a:ext uri="{FF2B5EF4-FFF2-40B4-BE49-F238E27FC236}">
                <a16:creationId xmlns:a16="http://schemas.microsoft.com/office/drawing/2014/main" id="{E32B5B90-5DCD-0867-4A35-9ED2FA4FEA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60564"/>
            <a:ext cx="8229600" cy="3775075"/>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5D8-3F80-45B2-EA2C-F56B2EA9CFCF}"/>
              </a:ext>
            </a:extLst>
          </p:cNvPr>
          <p:cNvSpPr>
            <a:spLocks noGrp="1"/>
          </p:cNvSpPr>
          <p:nvPr>
            <p:ph type="title"/>
          </p:nvPr>
        </p:nvSpPr>
        <p:spPr/>
        <p:txBody>
          <a:bodyPr/>
          <a:lstStyle/>
          <a:p>
            <a:pPr>
              <a:defRPr/>
            </a:pPr>
            <a:r>
              <a:rPr lang="en-US" dirty="0"/>
              <a:t>Weighted similarity measure</a:t>
            </a:r>
            <a:endParaRPr lang="en-PK" dirty="0"/>
          </a:p>
        </p:txBody>
      </p:sp>
      <p:pic>
        <p:nvPicPr>
          <p:cNvPr id="23555" name="Content Placeholder 4">
            <a:extLst>
              <a:ext uri="{FF2B5EF4-FFF2-40B4-BE49-F238E27FC236}">
                <a16:creationId xmlns:a16="http://schemas.microsoft.com/office/drawing/2014/main" id="{4AAF49E1-C098-BF79-89CD-011CA31B5F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93900"/>
            <a:ext cx="8229600" cy="3708400"/>
          </a:xfrm>
          <a:solidFill>
            <a:schemeClr val="tx1"/>
          </a:solidFill>
        </p:spPr>
      </p:pic>
      <p:pic>
        <p:nvPicPr>
          <p:cNvPr id="23556" name="Picture 5">
            <a:extLst>
              <a:ext uri="{FF2B5EF4-FFF2-40B4-BE49-F238E27FC236}">
                <a16:creationId xmlns:a16="http://schemas.microsoft.com/office/drawing/2014/main" id="{4BC489F9-D3AE-3E87-14F3-2AED620FE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926" y="3048000"/>
            <a:ext cx="549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17A3-564D-6F4A-DF82-3DD5E8587E05}"/>
              </a:ext>
            </a:extLst>
          </p:cNvPr>
          <p:cNvSpPr>
            <a:spLocks noGrp="1"/>
          </p:cNvSpPr>
          <p:nvPr>
            <p:ph type="title"/>
          </p:nvPr>
        </p:nvSpPr>
        <p:spPr/>
        <p:txBody>
          <a:bodyPr/>
          <a:lstStyle/>
          <a:p>
            <a:pPr>
              <a:defRPr/>
            </a:pPr>
            <a:r>
              <a:rPr lang="en-US" dirty="0"/>
              <a:t>Weighted similarity measure</a:t>
            </a:r>
            <a:endParaRPr lang="en-PK" dirty="0"/>
          </a:p>
        </p:txBody>
      </p:sp>
      <p:pic>
        <p:nvPicPr>
          <p:cNvPr id="24579" name="Content Placeholder 4">
            <a:extLst>
              <a:ext uri="{FF2B5EF4-FFF2-40B4-BE49-F238E27FC236}">
                <a16:creationId xmlns:a16="http://schemas.microsoft.com/office/drawing/2014/main" id="{C4B6FB44-B24F-3032-8587-8615C35733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81200"/>
            <a:ext cx="8229600" cy="3733800"/>
          </a:xfrm>
        </p:spPr>
      </p:pic>
      <p:pic>
        <p:nvPicPr>
          <p:cNvPr id="24580" name="Picture 5">
            <a:extLst>
              <a:ext uri="{FF2B5EF4-FFF2-40B4-BE49-F238E27FC236}">
                <a16:creationId xmlns:a16="http://schemas.microsoft.com/office/drawing/2014/main" id="{11CCDE4B-CCBE-3E69-C48D-04084E3B4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2382838"/>
            <a:ext cx="8382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6719AF34-47BC-6E94-3E7C-4B9310234DB9}"/>
              </a:ext>
            </a:extLst>
          </p:cNvPr>
          <p:cNvSpPr txBox="1"/>
          <p:nvPr/>
        </p:nvSpPr>
        <p:spPr>
          <a:xfrm>
            <a:off x="7772400" y="2286000"/>
            <a:ext cx="1295400" cy="369888"/>
          </a:xfrm>
          <a:prstGeom prst="rect">
            <a:avLst/>
          </a:prstGeom>
          <a:noFill/>
        </p:spPr>
        <p:txBody>
          <a:bodyPr>
            <a:spAutoFit/>
          </a:bodyPr>
          <a:lstStyle/>
          <a:p>
            <a:pPr>
              <a:defRPr/>
            </a:pPr>
            <a:r>
              <a:rPr lang="en-US" dirty="0">
                <a:solidFill>
                  <a:schemeClr val="bg1">
                    <a:lumMod val="50000"/>
                  </a:schemeClr>
                </a:solidFill>
              </a:rPr>
              <a:t>Similarity</a:t>
            </a:r>
            <a:endParaRPr lang="en-PK" dirty="0">
              <a:solidFill>
                <a:schemeClr val="bg1">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C537-25B5-B27B-7C0C-72F2B0363733}"/>
              </a:ext>
            </a:extLst>
          </p:cNvPr>
          <p:cNvSpPr>
            <a:spLocks noGrp="1"/>
          </p:cNvSpPr>
          <p:nvPr>
            <p:ph type="title"/>
          </p:nvPr>
        </p:nvSpPr>
        <p:spPr/>
        <p:txBody>
          <a:bodyPr/>
          <a:lstStyle/>
          <a:p>
            <a:pPr>
              <a:defRPr/>
            </a:pPr>
            <a:r>
              <a:rPr lang="en-US" dirty="0"/>
              <a:t>Weighted similarity measure</a:t>
            </a:r>
            <a:endParaRPr lang="en-PK" dirty="0"/>
          </a:p>
        </p:txBody>
      </p:sp>
      <p:pic>
        <p:nvPicPr>
          <p:cNvPr id="25603" name="Content Placeholder 4">
            <a:extLst>
              <a:ext uri="{FF2B5EF4-FFF2-40B4-BE49-F238E27FC236}">
                <a16:creationId xmlns:a16="http://schemas.microsoft.com/office/drawing/2014/main" id="{C0EABDEF-CDB5-8AA4-20CB-BA357E4F43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30400"/>
            <a:ext cx="8229600" cy="3860800"/>
          </a:xfrm>
        </p:spPr>
      </p:pic>
      <p:sp>
        <p:nvSpPr>
          <p:cNvPr id="25604" name="Rectangle 5">
            <a:extLst>
              <a:ext uri="{FF2B5EF4-FFF2-40B4-BE49-F238E27FC236}">
                <a16:creationId xmlns:a16="http://schemas.microsoft.com/office/drawing/2014/main" id="{6D8176CB-5CA0-6EED-3E63-C582E5235682}"/>
              </a:ext>
            </a:extLst>
          </p:cNvPr>
          <p:cNvSpPr>
            <a:spLocks noChangeArrowheads="1"/>
          </p:cNvSpPr>
          <p:nvPr/>
        </p:nvSpPr>
        <p:spPr bwMode="auto">
          <a:xfrm>
            <a:off x="7924800" y="2362200"/>
            <a:ext cx="762000" cy="152400"/>
          </a:xfrm>
          <a:prstGeom prst="rect">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spcBef>
                <a:spcPct val="0"/>
              </a:spcBef>
              <a:buClrTx/>
              <a:buSzTx/>
              <a:buFontTx/>
              <a:buNone/>
            </a:pPr>
            <a:endParaRPr lang="en-PK" altLang="en-PK" sz="1800">
              <a:solidFill>
                <a:schemeClr val="bg1"/>
              </a:solidFill>
            </a:endParaRPr>
          </a:p>
        </p:txBody>
      </p:sp>
      <p:pic>
        <p:nvPicPr>
          <p:cNvPr id="25605" name="Picture 6">
            <a:extLst>
              <a:ext uri="{FF2B5EF4-FFF2-40B4-BE49-F238E27FC236}">
                <a16:creationId xmlns:a16="http://schemas.microsoft.com/office/drawing/2014/main" id="{D4076BF9-4521-8012-02CB-2106C24AB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2311131"/>
            <a:ext cx="836597" cy="30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E4B7-9DB7-DBDF-7CAC-C484F1BEA357}"/>
              </a:ext>
            </a:extLst>
          </p:cNvPr>
          <p:cNvSpPr>
            <a:spLocks noGrp="1"/>
          </p:cNvSpPr>
          <p:nvPr>
            <p:ph type="title"/>
          </p:nvPr>
        </p:nvSpPr>
        <p:spPr/>
        <p:txBody>
          <a:bodyPr/>
          <a:lstStyle/>
          <a:p>
            <a:pPr>
              <a:defRPr/>
            </a:pPr>
            <a:r>
              <a:rPr lang="en-US" sz="3200" dirty="0"/>
              <a:t>Distance-weighted Nearest Neighbor Algorithm</a:t>
            </a:r>
            <a:endParaRPr lang="en-PK" sz="3200" dirty="0"/>
          </a:p>
        </p:txBody>
      </p:sp>
      <p:pic>
        <p:nvPicPr>
          <p:cNvPr id="26627" name="Content Placeholder 4">
            <a:extLst>
              <a:ext uri="{FF2B5EF4-FFF2-40B4-BE49-F238E27FC236}">
                <a16:creationId xmlns:a16="http://schemas.microsoft.com/office/drawing/2014/main" id="{AB3EF90E-5723-C84B-108C-076F312860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46275"/>
            <a:ext cx="8229600" cy="3803650"/>
          </a:xfrm>
        </p:spPr>
      </p:pic>
      <p:pic>
        <p:nvPicPr>
          <p:cNvPr id="26628" name="Picture 5">
            <a:extLst>
              <a:ext uri="{FF2B5EF4-FFF2-40B4-BE49-F238E27FC236}">
                <a16:creationId xmlns:a16="http://schemas.microsoft.com/office/drawing/2014/main" id="{8A2CA093-43D0-D63E-8B40-5AD80D83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126" y="2819400"/>
            <a:ext cx="549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C061E-C18F-3839-CDBB-2C6003DD3098}"/>
              </a:ext>
            </a:extLst>
          </p:cNvPr>
          <p:cNvSpPr>
            <a:spLocks noGrp="1"/>
          </p:cNvSpPr>
          <p:nvPr>
            <p:ph type="title"/>
          </p:nvPr>
        </p:nvSpPr>
        <p:spPr/>
        <p:txBody>
          <a:bodyPr/>
          <a:lstStyle/>
          <a:p>
            <a:r>
              <a:rPr lang="en-US" b="0" i="0" dirty="0">
                <a:solidFill>
                  <a:srgbClr val="292929"/>
                </a:solidFill>
                <a:effectLst/>
                <a:latin typeface="source-serif-pro"/>
              </a:rPr>
              <a:t>K-nearest neighbors (KNN)</a:t>
            </a:r>
            <a:endParaRPr lang="en-PK" dirty="0"/>
          </a:p>
        </p:txBody>
      </p:sp>
      <p:pic>
        <p:nvPicPr>
          <p:cNvPr id="4" name="Content Placeholder 3">
            <a:extLst>
              <a:ext uri="{FF2B5EF4-FFF2-40B4-BE49-F238E27FC236}">
                <a16:creationId xmlns:a16="http://schemas.microsoft.com/office/drawing/2014/main" id="{CA638AF9-C829-E210-D691-608EB123D303}"/>
              </a:ext>
            </a:extLst>
          </p:cNvPr>
          <p:cNvPicPr>
            <a:picLocks noGrp="1" noChangeAspect="1"/>
          </p:cNvPicPr>
          <p:nvPr>
            <p:ph idx="1"/>
          </p:nvPr>
        </p:nvPicPr>
        <p:blipFill>
          <a:blip r:embed="rId2"/>
          <a:stretch>
            <a:fillRect/>
          </a:stretch>
        </p:blipFill>
        <p:spPr>
          <a:xfrm>
            <a:off x="3863881" y="1825625"/>
            <a:ext cx="4464237" cy="4351338"/>
          </a:xfrm>
          <a:prstGeom prst="rect">
            <a:avLst/>
          </a:prstGeom>
        </p:spPr>
      </p:pic>
    </p:spTree>
    <p:extLst>
      <p:ext uri="{BB962C8B-B14F-4D97-AF65-F5344CB8AC3E}">
        <p14:creationId xmlns:p14="http://schemas.microsoft.com/office/powerpoint/2010/main" val="1165772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91CF-9953-6AEF-8F32-29D1CC8267B8}"/>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27651" name="Content Placeholder 4">
            <a:extLst>
              <a:ext uri="{FF2B5EF4-FFF2-40B4-BE49-F238E27FC236}">
                <a16:creationId xmlns:a16="http://schemas.microsoft.com/office/drawing/2014/main" id="{E7691B77-ECD7-5EDF-77DE-52727D22FF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170114"/>
            <a:ext cx="8229600" cy="3355975"/>
          </a:xfrm>
        </p:spPr>
      </p:pic>
      <p:pic>
        <p:nvPicPr>
          <p:cNvPr id="27652" name="Picture 5">
            <a:extLst>
              <a:ext uri="{FF2B5EF4-FFF2-40B4-BE49-F238E27FC236}">
                <a16:creationId xmlns:a16="http://schemas.microsoft.com/office/drawing/2014/main" id="{F36CE27B-BE1C-A345-D40F-1FCCA4A45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2726" y="2209800"/>
            <a:ext cx="625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1B71-E847-FED3-6B22-1A9EEBF49663}"/>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28675" name="Content Placeholder 4">
            <a:extLst>
              <a:ext uri="{FF2B5EF4-FFF2-40B4-BE49-F238E27FC236}">
                <a16:creationId xmlns:a16="http://schemas.microsoft.com/office/drawing/2014/main" id="{385CDED4-75E3-BCC9-B80E-E8762A543B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312989"/>
            <a:ext cx="8229600" cy="3070225"/>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0F-E713-FEA9-C971-1B11202A057F}"/>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29699" name="Content Placeholder 4">
            <a:extLst>
              <a:ext uri="{FF2B5EF4-FFF2-40B4-BE49-F238E27FC236}">
                <a16:creationId xmlns:a16="http://schemas.microsoft.com/office/drawing/2014/main" id="{EE9EA84B-5EB5-E5EC-CFCF-5C1D26BDE4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00239"/>
            <a:ext cx="8229600" cy="3895725"/>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96E1-5D12-4F13-0D08-8234ED2E726A}"/>
              </a:ext>
            </a:extLst>
          </p:cNvPr>
          <p:cNvSpPr>
            <a:spLocks noGrp="1"/>
          </p:cNvSpPr>
          <p:nvPr>
            <p:ph type="title"/>
          </p:nvPr>
        </p:nvSpPr>
        <p:spPr/>
        <p:txBody>
          <a:bodyPr/>
          <a:lstStyle/>
          <a:p>
            <a:pPr>
              <a:defRPr/>
            </a:pPr>
            <a:r>
              <a:rPr lang="en-US" sz="2800" dirty="0"/>
              <a:t>Approximation of real-valued target function</a:t>
            </a:r>
            <a:endParaRPr lang="en-PK" dirty="0"/>
          </a:p>
        </p:txBody>
      </p:sp>
      <p:pic>
        <p:nvPicPr>
          <p:cNvPr id="30723" name="Content Placeholder 5">
            <a:extLst>
              <a:ext uri="{FF2B5EF4-FFF2-40B4-BE49-F238E27FC236}">
                <a16:creationId xmlns:a16="http://schemas.microsoft.com/office/drawing/2014/main" id="{D87F1C32-B1AC-2F07-53D2-43E5CF03F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236789"/>
            <a:ext cx="8229600" cy="3222625"/>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B22B-1429-D61E-9EC7-22E2FF1D52C9}"/>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6" name="Content Placeholder 5">
            <a:extLst>
              <a:ext uri="{FF2B5EF4-FFF2-40B4-BE49-F238E27FC236}">
                <a16:creationId xmlns:a16="http://schemas.microsoft.com/office/drawing/2014/main" id="{9DD04828-C693-342E-E4FE-AFB635B873BD}"/>
              </a:ext>
            </a:extLst>
          </p:cNvPr>
          <p:cNvPicPr>
            <a:picLocks noGrp="1" noChangeAspect="1"/>
          </p:cNvPicPr>
          <p:nvPr>
            <p:ph idx="1"/>
          </p:nvPr>
        </p:nvPicPr>
        <p:blipFill>
          <a:blip r:embed="rId2"/>
          <a:stretch>
            <a:fillRect/>
          </a:stretch>
        </p:blipFill>
        <p:spPr>
          <a:xfrm>
            <a:off x="2021541" y="2114223"/>
            <a:ext cx="8148918" cy="3774141"/>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E210-6293-537A-9C18-873283AC4964}"/>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32771" name="Content Placeholder 4">
            <a:extLst>
              <a:ext uri="{FF2B5EF4-FFF2-40B4-BE49-F238E27FC236}">
                <a16:creationId xmlns:a16="http://schemas.microsoft.com/office/drawing/2014/main" id="{CA52BF13-AA45-7AD7-7430-CF2DBF98E6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3783" r="1852" b="-1283"/>
          <a:stretch>
            <a:fillRect/>
          </a:stretch>
        </p:blipFill>
        <p:spPr>
          <a:xfrm>
            <a:off x="1981200" y="2438400"/>
            <a:ext cx="8077200" cy="2973388"/>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6A39-1BC9-1EBB-F4B1-66DF550AE024}"/>
              </a:ext>
            </a:extLst>
          </p:cNvPr>
          <p:cNvSpPr>
            <a:spLocks noGrp="1"/>
          </p:cNvSpPr>
          <p:nvPr>
            <p:ph type="title"/>
          </p:nvPr>
        </p:nvSpPr>
        <p:spPr/>
        <p:txBody>
          <a:bodyPr/>
          <a:lstStyle/>
          <a:p>
            <a:pPr>
              <a:defRPr/>
            </a:pPr>
            <a:r>
              <a:rPr lang="en-US" sz="3200" dirty="0"/>
              <a:t>Distance-weighted Nearest Neighbor Algorithm</a:t>
            </a:r>
            <a:endParaRPr lang="en-PK" dirty="0"/>
          </a:p>
        </p:txBody>
      </p:sp>
      <p:pic>
        <p:nvPicPr>
          <p:cNvPr id="33795" name="Content Placeholder 4">
            <a:extLst>
              <a:ext uri="{FF2B5EF4-FFF2-40B4-BE49-F238E27FC236}">
                <a16:creationId xmlns:a16="http://schemas.microsoft.com/office/drawing/2014/main" id="{385A1911-8AE7-45F5-A1A7-DC69CF788E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25639"/>
            <a:ext cx="8229600" cy="384492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CC9EE-12EB-12D8-92EF-7E212875CD0E}"/>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b="0" i="0" kern="1200">
                <a:solidFill>
                  <a:schemeClr val="tx1"/>
                </a:solidFill>
                <a:effectLst/>
                <a:latin typeface="+mj-lt"/>
                <a:ea typeface="+mj-ea"/>
                <a:cs typeface="+mj-cs"/>
              </a:rPr>
              <a:t>KNN: distance metrics</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2EA12B6C-4DC9-8CBC-DE38-BC8A14B0F8B3}"/>
              </a:ext>
            </a:extLst>
          </p:cNvPr>
          <p:cNvSpPr>
            <a:spLocks noGrp="1"/>
          </p:cNvSpPr>
          <p:nvPr>
            <p:ph sz="half" idx="1"/>
          </p:nvPr>
        </p:nvSpPr>
        <p:spPr>
          <a:xfrm>
            <a:off x="1136397" y="2418408"/>
            <a:ext cx="4959603" cy="3522569"/>
          </a:xfrm>
        </p:spPr>
        <p:txBody>
          <a:bodyPr vert="horz" lIns="91440" tIns="45720" rIns="91440" bIns="45720" rtlCol="0" anchor="t">
            <a:normAutofit lnSpcReduction="10000"/>
          </a:bodyPr>
          <a:lstStyle/>
          <a:p>
            <a:r>
              <a:rPr lang="en-US" sz="1300" dirty="0"/>
              <a:t>T</a:t>
            </a:r>
            <a:r>
              <a:rPr lang="en-US" sz="1300" b="0" i="0" dirty="0">
                <a:effectLst/>
              </a:rPr>
              <a:t>here are several distance measures that you can choose from, to determine which data points are closest to a given query point</a:t>
            </a:r>
          </a:p>
          <a:p>
            <a:r>
              <a:rPr lang="en-US" sz="1300" b="1" i="0" dirty="0">
                <a:effectLst/>
              </a:rPr>
              <a:t>Euclidean distance (p=2):</a:t>
            </a:r>
            <a:r>
              <a:rPr lang="en-US" sz="1300" b="0" i="0" dirty="0">
                <a:effectLst/>
              </a:rPr>
              <a:t> This is the most used distance measure, and it is limited to real-valued vectors. Using the below formula, it measures a straight line between the query point and the other point being measured.</a:t>
            </a:r>
          </a:p>
          <a:p>
            <a:r>
              <a:rPr lang="en-US" sz="1300" b="1" i="0" dirty="0">
                <a:effectLst/>
              </a:rPr>
              <a:t>Manhattan distance (p=1)</a:t>
            </a:r>
            <a:r>
              <a:rPr lang="en-US" sz="1300" b="0" i="0" dirty="0">
                <a:effectLst/>
              </a:rPr>
              <a:t>: This is also another popular distance metric, which measures the absolute value between two points. It is also referred to as taxicab distance or city block distance as it is commonly visualized with a grid, illustrating how one might navigate from one address to another via city streets.</a:t>
            </a:r>
          </a:p>
          <a:p>
            <a:r>
              <a:rPr lang="en-US" sz="1300" b="1" i="0" dirty="0" err="1">
                <a:effectLst/>
              </a:rPr>
              <a:t>Minkowski</a:t>
            </a:r>
            <a:r>
              <a:rPr lang="en-US" sz="1300" b="1" i="0" dirty="0">
                <a:effectLst/>
              </a:rPr>
              <a:t> distance</a:t>
            </a:r>
            <a:r>
              <a:rPr lang="en-US" sz="1300" b="0" i="0" dirty="0">
                <a:effectLst/>
              </a:rPr>
              <a:t>: This distance measure is the generalized form of Euclidean and Manhattan distance metrics. The parameter, p, in the formula below, allows for the creation of other distance metrics. Euclidean distance is represented by this formula when p is equal to two, and Manhattan distance is denoted with p equal to one.</a:t>
            </a:r>
          </a:p>
          <a:p>
            <a:r>
              <a:rPr lang="en-US" sz="1300" dirty="0"/>
              <a:t>Note: q is </a:t>
            </a:r>
            <a:r>
              <a:rPr lang="en-US" sz="1300"/>
              <a:t>used in</a:t>
            </a:r>
            <a:endParaRPr lang="en-US" sz="1300" dirty="0"/>
          </a:p>
        </p:txBody>
      </p:sp>
      <p:pic>
        <p:nvPicPr>
          <p:cNvPr id="5" name="Content Placeholder 4">
            <a:extLst>
              <a:ext uri="{FF2B5EF4-FFF2-40B4-BE49-F238E27FC236}">
                <a16:creationId xmlns:a16="http://schemas.microsoft.com/office/drawing/2014/main" id="{E5B198B0-9B9E-2662-4D46-898F6CC4E1F0}"/>
              </a:ext>
            </a:extLst>
          </p:cNvPr>
          <p:cNvPicPr>
            <a:picLocks noGrp="1" noChangeAspect="1"/>
          </p:cNvPicPr>
          <p:nvPr>
            <p:ph sz="half" idx="2"/>
          </p:nvPr>
        </p:nvPicPr>
        <p:blipFill>
          <a:blip r:embed="rId2"/>
          <a:stretch>
            <a:fillRect/>
          </a:stretch>
        </p:blipFill>
        <p:spPr>
          <a:xfrm>
            <a:off x="6523433" y="489118"/>
            <a:ext cx="5179041" cy="5466007"/>
          </a:xfrm>
          <a:prstGeom prst="rect">
            <a:avLst/>
          </a:prstGeom>
        </p:spPr>
      </p:pic>
      <p:sp>
        <p:nvSpPr>
          <p:cNvPr id="27" name="Rectangle 2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734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38EA-EFC1-DBDC-9A89-D27541D9A298}"/>
              </a:ext>
            </a:extLst>
          </p:cNvPr>
          <p:cNvSpPr>
            <a:spLocks noGrp="1"/>
          </p:cNvSpPr>
          <p:nvPr>
            <p:ph type="title"/>
          </p:nvPr>
        </p:nvSpPr>
        <p:spPr/>
        <p:txBody>
          <a:bodyPr/>
          <a:lstStyle/>
          <a:p>
            <a:pPr>
              <a:defRPr/>
            </a:pPr>
            <a:r>
              <a:rPr lang="en-US" dirty="0"/>
              <a:t>KNN classifier example</a:t>
            </a:r>
            <a:endParaRPr lang="en-PK" dirty="0"/>
          </a:p>
        </p:txBody>
      </p:sp>
      <p:pic>
        <p:nvPicPr>
          <p:cNvPr id="11267" name="Content Placeholder 10">
            <a:extLst>
              <a:ext uri="{FF2B5EF4-FFF2-40B4-BE49-F238E27FC236}">
                <a16:creationId xmlns:a16="http://schemas.microsoft.com/office/drawing/2014/main" id="{D329C4FD-DEA7-4766-1285-C84F08EA8D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371850" y="1600200"/>
            <a:ext cx="5448300" cy="44958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AA3B-FC14-BE67-21B6-077E9B162093}"/>
              </a:ext>
            </a:extLst>
          </p:cNvPr>
          <p:cNvSpPr>
            <a:spLocks noGrp="1"/>
          </p:cNvSpPr>
          <p:nvPr>
            <p:ph type="title"/>
          </p:nvPr>
        </p:nvSpPr>
        <p:spPr/>
        <p:txBody>
          <a:bodyPr/>
          <a:lstStyle/>
          <a:p>
            <a:pPr>
              <a:defRPr/>
            </a:pPr>
            <a:r>
              <a:rPr lang="en-US" dirty="0"/>
              <a:t>KNN classifier example</a:t>
            </a:r>
            <a:endParaRPr lang="en-PK" dirty="0"/>
          </a:p>
        </p:txBody>
      </p:sp>
      <p:pic>
        <p:nvPicPr>
          <p:cNvPr id="12291" name="Content Placeholder 4">
            <a:extLst>
              <a:ext uri="{FF2B5EF4-FFF2-40B4-BE49-F238E27FC236}">
                <a16:creationId xmlns:a16="http://schemas.microsoft.com/office/drawing/2014/main" id="{2F5DDC10-8890-6D87-2DFC-D95F44E8D1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005014"/>
            <a:ext cx="8229600" cy="3686175"/>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57BE-1490-C808-11B2-EB237118C7F6}"/>
              </a:ext>
            </a:extLst>
          </p:cNvPr>
          <p:cNvSpPr>
            <a:spLocks noGrp="1"/>
          </p:cNvSpPr>
          <p:nvPr>
            <p:ph type="title"/>
          </p:nvPr>
        </p:nvSpPr>
        <p:spPr/>
        <p:txBody>
          <a:bodyPr/>
          <a:lstStyle/>
          <a:p>
            <a:pPr>
              <a:defRPr/>
            </a:pPr>
            <a:r>
              <a:rPr lang="en-US" dirty="0"/>
              <a:t>KNN classifier example</a:t>
            </a:r>
            <a:endParaRPr lang="en-PK" dirty="0"/>
          </a:p>
        </p:txBody>
      </p:sp>
      <p:pic>
        <p:nvPicPr>
          <p:cNvPr id="13315" name="Content Placeholder 4">
            <a:extLst>
              <a:ext uri="{FF2B5EF4-FFF2-40B4-BE49-F238E27FC236}">
                <a16:creationId xmlns:a16="http://schemas.microsoft.com/office/drawing/2014/main" id="{6787CAA1-9976-C356-16B4-9F2775B7C8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85964"/>
            <a:ext cx="8229600" cy="3724275"/>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58B6-FB8F-8ECA-4D58-C84A3D4F0906}"/>
              </a:ext>
            </a:extLst>
          </p:cNvPr>
          <p:cNvSpPr>
            <a:spLocks noGrp="1"/>
          </p:cNvSpPr>
          <p:nvPr>
            <p:ph type="title"/>
          </p:nvPr>
        </p:nvSpPr>
        <p:spPr/>
        <p:txBody>
          <a:bodyPr/>
          <a:lstStyle/>
          <a:p>
            <a:pPr>
              <a:defRPr/>
            </a:pPr>
            <a:r>
              <a:rPr lang="en-US" dirty="0"/>
              <a:t>KNN classifier example</a:t>
            </a:r>
            <a:endParaRPr lang="en-PK" dirty="0"/>
          </a:p>
        </p:txBody>
      </p:sp>
      <p:pic>
        <p:nvPicPr>
          <p:cNvPr id="14339" name="Content Placeholder 4">
            <a:extLst>
              <a:ext uri="{FF2B5EF4-FFF2-40B4-BE49-F238E27FC236}">
                <a16:creationId xmlns:a16="http://schemas.microsoft.com/office/drawing/2014/main" id="{9499043F-572D-BF48-F578-41681B7E20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952625"/>
            <a:ext cx="8229600" cy="379095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F129-BFD4-7E49-DD5A-AB9D370C7F6F}"/>
              </a:ext>
            </a:extLst>
          </p:cNvPr>
          <p:cNvSpPr>
            <a:spLocks noGrp="1"/>
          </p:cNvSpPr>
          <p:nvPr>
            <p:ph type="title"/>
          </p:nvPr>
        </p:nvSpPr>
        <p:spPr/>
        <p:txBody>
          <a:bodyPr/>
          <a:lstStyle/>
          <a:p>
            <a:pPr>
              <a:defRPr/>
            </a:pPr>
            <a:r>
              <a:rPr lang="en-US" sz="2800" dirty="0"/>
              <a:t>Approximation of discrete-valued target function</a:t>
            </a:r>
            <a:endParaRPr lang="en-PK" sz="2800" dirty="0"/>
          </a:p>
        </p:txBody>
      </p:sp>
      <p:pic>
        <p:nvPicPr>
          <p:cNvPr id="15363" name="Content Placeholder 5">
            <a:extLst>
              <a:ext uri="{FF2B5EF4-FFF2-40B4-BE49-F238E27FC236}">
                <a16:creationId xmlns:a16="http://schemas.microsoft.com/office/drawing/2014/main" id="{4AB6635C-C327-70E0-4742-4A75AD46C5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44700" y="1955800"/>
            <a:ext cx="8102600" cy="37846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55F33-C8B1-CA10-3D84-62A99160165E}"/>
              </a:ext>
            </a:extLst>
          </p:cNvPr>
          <p:cNvSpPr>
            <a:spLocks noGrp="1"/>
          </p:cNvSpPr>
          <p:nvPr>
            <p:ph type="title"/>
          </p:nvPr>
        </p:nvSpPr>
        <p:spPr/>
        <p:txBody>
          <a:bodyPr/>
          <a:lstStyle/>
          <a:p>
            <a:pPr>
              <a:defRPr/>
            </a:pPr>
            <a:r>
              <a:rPr lang="en-US" sz="2800" dirty="0"/>
              <a:t>Approximation of discrete-valued target function</a:t>
            </a:r>
            <a:endParaRPr lang="en-PK" dirty="0"/>
          </a:p>
        </p:txBody>
      </p:sp>
      <p:pic>
        <p:nvPicPr>
          <p:cNvPr id="16387" name="Content Placeholder 4">
            <a:extLst>
              <a:ext uri="{FF2B5EF4-FFF2-40B4-BE49-F238E27FC236}">
                <a16:creationId xmlns:a16="http://schemas.microsoft.com/office/drawing/2014/main" id="{FE630A4D-B1FF-B482-601B-CA07E97248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14575" y="1600200"/>
            <a:ext cx="7562850" cy="4495800"/>
          </a:xfr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414</Words>
  <Application>Microsoft Office PowerPoint</Application>
  <PresentationFormat>Widescreen</PresentationFormat>
  <Paragraphs>36</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source-serif-pro</vt:lpstr>
      <vt:lpstr>Tahoma</vt:lpstr>
      <vt:lpstr>Office Theme</vt:lpstr>
      <vt:lpstr>K-nearest neighbors (KNN)</vt:lpstr>
      <vt:lpstr>K-nearest neighbors (KNN)</vt:lpstr>
      <vt:lpstr>KNN: distance metrics</vt:lpstr>
      <vt:lpstr>KNN classifier example</vt:lpstr>
      <vt:lpstr>KNN classifier example</vt:lpstr>
      <vt:lpstr>KNN classifier example</vt:lpstr>
      <vt:lpstr>KNN classifier example</vt:lpstr>
      <vt:lpstr>Approximation of discrete-valued target function</vt:lpstr>
      <vt:lpstr>Approximation of discrete-valued target function</vt:lpstr>
      <vt:lpstr>Approximation of discrete-valued target function</vt:lpstr>
      <vt:lpstr>Hamming Distance for Nominal and binary attributes</vt:lpstr>
      <vt:lpstr>Burger liking example using hamming distance</vt:lpstr>
      <vt:lpstr>Burger liking example using hamming distance</vt:lpstr>
      <vt:lpstr>Burger liking example using hamming distance</vt:lpstr>
      <vt:lpstr>Weighted similarity measure</vt:lpstr>
      <vt:lpstr>Weighted similarity measure</vt:lpstr>
      <vt:lpstr>Weighted similarity measure</vt:lpstr>
      <vt:lpstr>Weighted similarity measure</vt:lpstr>
      <vt:lpstr>Distance-weighted Nearest Neighbor Algorithm</vt:lpstr>
      <vt:lpstr>Distance-weighted Nearest Neighbor Algorithm</vt:lpstr>
      <vt:lpstr>Distance-weighted Nearest Neighbor Algorithm</vt:lpstr>
      <vt:lpstr>Distance-weighted Nearest Neighbor Algorithm</vt:lpstr>
      <vt:lpstr>Approximation of real-valued target function</vt:lpstr>
      <vt:lpstr>Distance-weighted Nearest Neighbor Algorithm</vt:lpstr>
      <vt:lpstr>Distance-weighted Nearest Neighbor Algorithm</vt:lpstr>
      <vt:lpstr>Distance-weighted Nearest Neighbor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K-nearest neighbors (KNN)</dc:title>
  <dc:creator>Shoaib M Khan</dc:creator>
  <cp:lastModifiedBy>Shoaib M Khan</cp:lastModifiedBy>
  <cp:revision>6</cp:revision>
  <dcterms:created xsi:type="dcterms:W3CDTF">2023-04-26T06:30:29Z</dcterms:created>
  <dcterms:modified xsi:type="dcterms:W3CDTF">2023-04-26T07:43:00Z</dcterms:modified>
</cp:coreProperties>
</file>